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9" r:id="rId2"/>
    <p:sldId id="274" r:id="rId3"/>
    <p:sldId id="271" r:id="rId4"/>
    <p:sldId id="273" r:id="rId5"/>
    <p:sldId id="263" r:id="rId6"/>
    <p:sldId id="275" r:id="rId7"/>
    <p:sldId id="266" r:id="rId8"/>
    <p:sldId id="270" r:id="rId9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90" d="100"/>
          <a:sy n="90" d="100"/>
        </p:scale>
        <p:origin x="16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E4CB87-9C21-44C6-8C84-1F4191F134B2}" type="datetimeFigureOut">
              <a:rPr lang="es-ES" smtClean="0"/>
              <a:t>07/07/2021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AF72D0-1882-415B-B6F6-C00CD5FCD85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814201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B33783-D2D1-4483-904E-998DDE1CEE7F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739032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B33783-D2D1-4483-904E-998DDE1CEE7F}" type="slidenum">
              <a:rPr lang="es-ES" smtClean="0"/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245117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0184F-BAAC-4AEB-B5A6-1872A61C0F48}" type="datetimeFigureOut">
              <a:rPr lang="es-ES" smtClean="0"/>
              <a:t>07/07/2021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EF4A8-6CB1-4318-8982-6D3C6517B0F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74164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0184F-BAAC-4AEB-B5A6-1872A61C0F48}" type="datetimeFigureOut">
              <a:rPr lang="es-ES" smtClean="0"/>
              <a:t>07/07/2021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EF4A8-6CB1-4318-8982-6D3C6517B0F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6513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0184F-BAAC-4AEB-B5A6-1872A61C0F48}" type="datetimeFigureOut">
              <a:rPr lang="es-ES" smtClean="0"/>
              <a:t>07/07/2021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EF4A8-6CB1-4318-8982-6D3C6517B0F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2116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0184F-BAAC-4AEB-B5A6-1872A61C0F48}" type="datetimeFigureOut">
              <a:rPr lang="es-ES" smtClean="0"/>
              <a:t>07/07/2021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EF4A8-6CB1-4318-8982-6D3C6517B0F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32370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0184F-BAAC-4AEB-B5A6-1872A61C0F48}" type="datetimeFigureOut">
              <a:rPr lang="es-ES" smtClean="0"/>
              <a:t>07/07/2021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EF4A8-6CB1-4318-8982-6D3C6517B0F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2870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0184F-BAAC-4AEB-B5A6-1872A61C0F48}" type="datetimeFigureOut">
              <a:rPr lang="es-ES" smtClean="0"/>
              <a:t>07/07/2021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EF4A8-6CB1-4318-8982-6D3C6517B0F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94530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0184F-BAAC-4AEB-B5A6-1872A61C0F48}" type="datetimeFigureOut">
              <a:rPr lang="es-ES" smtClean="0"/>
              <a:t>07/07/2021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EF4A8-6CB1-4318-8982-6D3C6517B0F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10347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0184F-BAAC-4AEB-B5A6-1872A61C0F48}" type="datetimeFigureOut">
              <a:rPr lang="es-ES" smtClean="0"/>
              <a:t>07/07/2021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EF4A8-6CB1-4318-8982-6D3C6517B0F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07302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0184F-BAAC-4AEB-B5A6-1872A61C0F48}" type="datetimeFigureOut">
              <a:rPr lang="es-ES" smtClean="0"/>
              <a:t>07/07/2021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EF4A8-6CB1-4318-8982-6D3C6517B0F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7158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0184F-BAAC-4AEB-B5A6-1872A61C0F48}" type="datetimeFigureOut">
              <a:rPr lang="es-ES" smtClean="0"/>
              <a:t>07/07/2021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EF4A8-6CB1-4318-8982-6D3C6517B0F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0019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0184F-BAAC-4AEB-B5A6-1872A61C0F48}" type="datetimeFigureOut">
              <a:rPr lang="es-ES" smtClean="0"/>
              <a:t>07/07/2021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EF4A8-6CB1-4318-8982-6D3C6517B0F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70766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80184F-BAAC-4AEB-B5A6-1872A61C0F48}" type="datetimeFigureOut">
              <a:rPr lang="es-ES" smtClean="0"/>
              <a:t>07/07/2021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6EF4A8-6CB1-4318-8982-6D3C6517B0F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83535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 txBox="1">
            <a:spLocks/>
          </p:cNvSpPr>
          <p:nvPr/>
        </p:nvSpPr>
        <p:spPr>
          <a:xfrm>
            <a:off x="1524000" y="0"/>
            <a:ext cx="9144000" cy="3717032"/>
          </a:xfrm>
          <a:prstGeom prst="rect">
            <a:avLst/>
          </a:prstGeom>
          <a:solidFill>
            <a:srgbClr val="004A96"/>
          </a:solidFill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altLang="es-ES" sz="4000" b="1" dirty="0">
                <a:solidFill>
                  <a:schemeClr val="bg1"/>
                </a:solidFill>
                <a:latin typeface="+mn-lt"/>
              </a:rPr>
              <a:t>LINEAMIENTOS SALARIALES </a:t>
            </a:r>
          </a:p>
          <a:p>
            <a:r>
              <a:rPr lang="es-ES" altLang="es-ES" sz="4000" b="1" dirty="0">
                <a:solidFill>
                  <a:schemeClr val="bg1"/>
                </a:solidFill>
                <a:latin typeface="+mn-lt"/>
              </a:rPr>
              <a:t>9</a:t>
            </a:r>
            <a:r>
              <a:rPr lang="es-ES" altLang="es-ES" sz="4000" b="1" baseline="30000" dirty="0">
                <a:solidFill>
                  <a:schemeClr val="bg1"/>
                </a:solidFill>
                <a:latin typeface="+mn-lt"/>
              </a:rPr>
              <a:t>a</a:t>
            </a:r>
            <a:r>
              <a:rPr lang="es-ES" altLang="es-ES" sz="4000" b="1" dirty="0">
                <a:solidFill>
                  <a:schemeClr val="bg1"/>
                </a:solidFill>
                <a:latin typeface="+mn-lt"/>
              </a:rPr>
              <a:t> Ronda Salarial</a:t>
            </a:r>
            <a:br>
              <a:rPr lang="es-ES" altLang="es-ES" sz="4000" b="1" dirty="0">
                <a:solidFill>
                  <a:schemeClr val="bg1"/>
                </a:solidFill>
                <a:latin typeface="Aquawax" panose="02000503020000020004" pitchFamily="2" charset="0"/>
              </a:rPr>
            </a:br>
            <a:endParaRPr lang="es-UY" altLang="es-ES" sz="4000" b="1" dirty="0">
              <a:solidFill>
                <a:schemeClr val="bg1"/>
              </a:solidFill>
              <a:latin typeface="Aquawax" panose="02000503020000020004" pitchFamily="2" charset="0"/>
            </a:endParaRPr>
          </a:p>
        </p:txBody>
      </p:sp>
      <p:sp>
        <p:nvSpPr>
          <p:cNvPr id="8" name="2 Subtítulo"/>
          <p:cNvSpPr txBox="1">
            <a:spLocks/>
          </p:cNvSpPr>
          <p:nvPr/>
        </p:nvSpPr>
        <p:spPr>
          <a:xfrm>
            <a:off x="3157349" y="4932218"/>
            <a:ext cx="7020272" cy="1534048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marL="64008">
              <a:spcBef>
                <a:spcPts val="300"/>
              </a:spcBef>
              <a:buClr>
                <a:schemeClr val="accent3"/>
              </a:buClr>
              <a:defRPr/>
            </a:pPr>
            <a:endParaRPr lang="es-ES" sz="2400" dirty="0">
              <a:solidFill>
                <a:srgbClr val="004A96"/>
              </a:solidFill>
            </a:endParaRPr>
          </a:p>
          <a:p>
            <a:pPr marL="64008" algn="r">
              <a:spcBef>
                <a:spcPts val="300"/>
              </a:spcBef>
              <a:buClr>
                <a:schemeClr val="accent3"/>
              </a:buClr>
              <a:defRPr/>
            </a:pPr>
            <a:endParaRPr lang="es-ES" sz="2000" i="1" dirty="0">
              <a:solidFill>
                <a:srgbClr val="004A96"/>
              </a:solidFill>
              <a:latin typeface="Calibri"/>
            </a:endParaRPr>
          </a:p>
          <a:p>
            <a:pPr marL="64008" algn="r">
              <a:spcBef>
                <a:spcPts val="300"/>
              </a:spcBef>
              <a:buClr>
                <a:schemeClr val="accent3"/>
              </a:buClr>
              <a:defRPr/>
            </a:pPr>
            <a:endParaRPr lang="es-ES" sz="2400" dirty="0">
              <a:solidFill>
                <a:srgbClr val="004A96"/>
              </a:solidFill>
            </a:endParaRPr>
          </a:p>
          <a:p>
            <a:pPr marL="64008" algn="r">
              <a:spcBef>
                <a:spcPts val="300"/>
              </a:spcBef>
              <a:buClr>
                <a:schemeClr val="accent3"/>
              </a:buClr>
              <a:defRPr/>
            </a:pPr>
            <a:r>
              <a:rPr lang="es-ES" sz="2400" dirty="0">
                <a:solidFill>
                  <a:srgbClr val="004A96"/>
                </a:solidFill>
              </a:rPr>
              <a:t>Montevideo, 7 de julio de 2021</a:t>
            </a:r>
          </a:p>
          <a:p>
            <a:pPr marL="64008" algn="r">
              <a:spcBef>
                <a:spcPts val="300"/>
              </a:spcBef>
              <a:buClr>
                <a:schemeClr val="accent3"/>
              </a:buClr>
              <a:defRPr/>
            </a:pPr>
            <a:endParaRPr lang="es-UY" sz="2800" b="1" dirty="0">
              <a:solidFill>
                <a:srgbClr val="004A96"/>
              </a:solidFill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3629892" y="4087092"/>
            <a:ext cx="4904509" cy="8451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pic>
        <p:nvPicPr>
          <p:cNvPr id="7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8963" y="4499758"/>
            <a:ext cx="2098658" cy="792000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3" t="24294" r="53445" b="60888"/>
          <a:stretch/>
        </p:blipFill>
        <p:spPr bwMode="auto">
          <a:xfrm>
            <a:off x="1777271" y="4408183"/>
            <a:ext cx="5019307" cy="10480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A1ED17F2-693E-4854-B150-65E7D5C33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C2EAC-10E9-45EC-9B28-EEB9563B067B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576425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E088A464-D8FE-4CE5-A864-7B0D36854A11}"/>
              </a:ext>
            </a:extLst>
          </p:cNvPr>
          <p:cNvSpPr/>
          <p:nvPr/>
        </p:nvSpPr>
        <p:spPr>
          <a:xfrm>
            <a:off x="0" y="6286499"/>
            <a:ext cx="514350" cy="571501"/>
          </a:xfrm>
          <a:prstGeom prst="rect">
            <a:avLst/>
          </a:prstGeom>
          <a:solidFill>
            <a:srgbClr val="003DA6"/>
          </a:solidFill>
          <a:ln>
            <a:solidFill>
              <a:srgbClr val="003DA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D85098A7-A659-4FF4-B267-D50C15EE943E}"/>
              </a:ext>
            </a:extLst>
          </p:cNvPr>
          <p:cNvSpPr/>
          <p:nvPr/>
        </p:nvSpPr>
        <p:spPr>
          <a:xfrm>
            <a:off x="11551311" y="5209953"/>
            <a:ext cx="276772" cy="1789043"/>
          </a:xfrm>
          <a:prstGeom prst="rect">
            <a:avLst/>
          </a:prstGeom>
          <a:solidFill>
            <a:srgbClr val="003DA6"/>
          </a:solidFill>
          <a:ln>
            <a:solidFill>
              <a:srgbClr val="003DA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p:sp>
        <p:nvSpPr>
          <p:cNvPr id="6" name="TextBox 8"/>
          <p:cNvSpPr txBox="1"/>
          <p:nvPr/>
        </p:nvSpPr>
        <p:spPr>
          <a:xfrm>
            <a:off x="257175" y="143486"/>
            <a:ext cx="11132654" cy="55399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r>
              <a:rPr lang="en-US" sz="3600" b="1" spc="370" dirty="0" err="1">
                <a:solidFill>
                  <a:schemeClr val="bg1"/>
                </a:solidFill>
                <a:highlight>
                  <a:srgbClr val="000080"/>
                </a:highlight>
                <a:latin typeface="Aquawax Bold" panose="02000503020000020004" pitchFamily="2" charset="0"/>
              </a:rPr>
              <a:t>Lineamientos</a:t>
            </a:r>
            <a:r>
              <a:rPr lang="en-US" sz="3600" b="1" spc="370" dirty="0">
                <a:solidFill>
                  <a:schemeClr val="bg1"/>
                </a:solidFill>
                <a:highlight>
                  <a:srgbClr val="000080"/>
                </a:highlight>
                <a:latin typeface="Aquawax Bold" panose="02000503020000020004" pitchFamily="2" charset="0"/>
              </a:rPr>
              <a:t> </a:t>
            </a:r>
            <a:r>
              <a:rPr lang="en-US" sz="3600" b="1" spc="370" dirty="0" err="1">
                <a:solidFill>
                  <a:schemeClr val="bg1"/>
                </a:solidFill>
                <a:highlight>
                  <a:srgbClr val="000080"/>
                </a:highlight>
                <a:latin typeface="Aquawax Bold" panose="02000503020000020004" pitchFamily="2" charset="0"/>
              </a:rPr>
              <a:t>Salariales</a:t>
            </a:r>
            <a:r>
              <a:rPr lang="en-US" sz="3600" b="1" spc="370" dirty="0">
                <a:solidFill>
                  <a:schemeClr val="bg1"/>
                </a:solidFill>
                <a:highlight>
                  <a:srgbClr val="000080"/>
                </a:highlight>
                <a:latin typeface="Aquawax Bold" panose="02000503020000020004" pitchFamily="2" charset="0"/>
              </a:rPr>
              <a:t> – </a:t>
            </a:r>
            <a:r>
              <a:rPr lang="en-US" sz="3600" b="1" spc="370" dirty="0" err="1">
                <a:solidFill>
                  <a:schemeClr val="bg1"/>
                </a:solidFill>
                <a:highlight>
                  <a:srgbClr val="000080"/>
                </a:highlight>
                <a:latin typeface="Aquawax Bold" panose="02000503020000020004" pitchFamily="2" charset="0"/>
              </a:rPr>
              <a:t>Poder</a:t>
            </a:r>
            <a:r>
              <a:rPr lang="en-US" sz="3600" b="1" spc="370" dirty="0">
                <a:solidFill>
                  <a:schemeClr val="bg1"/>
                </a:solidFill>
                <a:highlight>
                  <a:srgbClr val="000080"/>
                </a:highlight>
                <a:latin typeface="Aquawax Bold" panose="02000503020000020004" pitchFamily="2" charset="0"/>
              </a:rPr>
              <a:t> </a:t>
            </a:r>
            <a:r>
              <a:rPr lang="en-US" sz="3600" b="1" spc="370" dirty="0" err="1">
                <a:solidFill>
                  <a:schemeClr val="bg1"/>
                </a:solidFill>
                <a:highlight>
                  <a:srgbClr val="000080"/>
                </a:highlight>
                <a:latin typeface="Aquawax Bold" panose="02000503020000020004" pitchFamily="2" charset="0"/>
              </a:rPr>
              <a:t>Ejecutivo</a:t>
            </a:r>
            <a:endParaRPr lang="en-US" sz="3600" b="1" spc="370" dirty="0">
              <a:solidFill>
                <a:schemeClr val="bg1"/>
              </a:solidFill>
              <a:highlight>
                <a:srgbClr val="000080"/>
              </a:highlight>
              <a:latin typeface="Aquawax Bold" panose="02000503020000020004" pitchFamily="2" charset="0"/>
            </a:endParaRPr>
          </a:p>
        </p:txBody>
      </p:sp>
      <p:sp>
        <p:nvSpPr>
          <p:cNvPr id="7" name="TextBox 8"/>
          <p:cNvSpPr txBox="1"/>
          <p:nvPr/>
        </p:nvSpPr>
        <p:spPr>
          <a:xfrm>
            <a:off x="418657" y="2515082"/>
            <a:ext cx="11132654" cy="344709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r>
              <a:rPr lang="es-ES" sz="2800" spc="370" dirty="0">
                <a:solidFill>
                  <a:schemeClr val="accent5">
                    <a:lumMod val="75000"/>
                  </a:schemeClr>
                </a:solidFill>
                <a:latin typeface="Aquawax Bold" panose="02000503020000020004"/>
              </a:rPr>
              <a:t>La realidad indica que, como resultado del impacto de la pandemia, hay sectores muy afectados y otros menos o poco afectados.</a:t>
            </a:r>
          </a:p>
          <a:p>
            <a:endParaRPr lang="es-ES" sz="2800" spc="370" dirty="0">
              <a:solidFill>
                <a:schemeClr val="accent5">
                  <a:lumMod val="75000"/>
                </a:schemeClr>
              </a:solidFill>
              <a:latin typeface="Aquawax Bold" panose="02000503020000020004"/>
            </a:endParaRPr>
          </a:p>
          <a:p>
            <a:r>
              <a:rPr lang="es-ES" sz="2800" spc="370" dirty="0">
                <a:solidFill>
                  <a:schemeClr val="accent5">
                    <a:lumMod val="75000"/>
                  </a:schemeClr>
                </a:solidFill>
                <a:latin typeface="Aquawax Bold" panose="02000503020000020004"/>
              </a:rPr>
              <a:t>Por lo tanto, se propone diferenciar los lineamientos en sectores muy afectados y sectores menos o poco afectados por la pandemia.</a:t>
            </a:r>
          </a:p>
          <a:p>
            <a:endParaRPr lang="es-ES" sz="2800" spc="370" dirty="0">
              <a:solidFill>
                <a:schemeClr val="accent5">
                  <a:lumMod val="75000"/>
                </a:schemeClr>
              </a:solidFill>
              <a:latin typeface="Aquawax Bold" panose="02000503020000020004"/>
            </a:endParaRPr>
          </a:p>
        </p:txBody>
      </p:sp>
    </p:spTree>
    <p:extLst>
      <p:ext uri="{BB962C8B-B14F-4D97-AF65-F5344CB8AC3E}">
        <p14:creationId xmlns:p14="http://schemas.microsoft.com/office/powerpoint/2010/main" val="6145324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E088A464-D8FE-4CE5-A864-7B0D36854A11}"/>
              </a:ext>
            </a:extLst>
          </p:cNvPr>
          <p:cNvSpPr/>
          <p:nvPr/>
        </p:nvSpPr>
        <p:spPr>
          <a:xfrm>
            <a:off x="0" y="6286499"/>
            <a:ext cx="514350" cy="571501"/>
          </a:xfrm>
          <a:prstGeom prst="rect">
            <a:avLst/>
          </a:prstGeom>
          <a:solidFill>
            <a:srgbClr val="003DA6"/>
          </a:solidFill>
          <a:ln>
            <a:solidFill>
              <a:srgbClr val="003DA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D85098A7-A659-4FF4-B267-D50C15EE943E}"/>
              </a:ext>
            </a:extLst>
          </p:cNvPr>
          <p:cNvSpPr/>
          <p:nvPr/>
        </p:nvSpPr>
        <p:spPr>
          <a:xfrm>
            <a:off x="11913704" y="0"/>
            <a:ext cx="276772" cy="1789043"/>
          </a:xfrm>
          <a:prstGeom prst="rect">
            <a:avLst/>
          </a:prstGeom>
          <a:solidFill>
            <a:srgbClr val="003DA6"/>
          </a:solidFill>
          <a:ln>
            <a:solidFill>
              <a:srgbClr val="003DA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p:sp>
        <p:nvSpPr>
          <p:cNvPr id="6" name="TextBox 8"/>
          <p:cNvSpPr txBox="1"/>
          <p:nvPr/>
        </p:nvSpPr>
        <p:spPr>
          <a:xfrm>
            <a:off x="257175" y="143486"/>
            <a:ext cx="11132654" cy="55399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r>
              <a:rPr lang="en-US" sz="3600" b="1" spc="370" dirty="0">
                <a:solidFill>
                  <a:schemeClr val="bg1"/>
                </a:solidFill>
                <a:highlight>
                  <a:srgbClr val="000080"/>
                </a:highlight>
                <a:latin typeface="Aquawax Bold" panose="02000503020000020004" pitchFamily="2" charset="0"/>
              </a:rPr>
              <a:t>1) </a:t>
            </a:r>
            <a:r>
              <a:rPr lang="en-US" sz="3600" b="1" spc="370" dirty="0" err="1">
                <a:solidFill>
                  <a:schemeClr val="bg1"/>
                </a:solidFill>
                <a:highlight>
                  <a:srgbClr val="000080"/>
                </a:highlight>
                <a:latin typeface="Aquawax Bold" panose="02000503020000020004" pitchFamily="2" charset="0"/>
              </a:rPr>
              <a:t>Sectores</a:t>
            </a:r>
            <a:r>
              <a:rPr lang="en-US" sz="3600" b="1" spc="370" dirty="0">
                <a:solidFill>
                  <a:schemeClr val="bg1"/>
                </a:solidFill>
                <a:highlight>
                  <a:srgbClr val="000080"/>
                </a:highlight>
                <a:latin typeface="Aquawax Bold" panose="02000503020000020004" pitchFamily="2" charset="0"/>
              </a:rPr>
              <a:t> </a:t>
            </a:r>
            <a:r>
              <a:rPr lang="en-US" sz="3600" b="1" spc="370" dirty="0" err="1">
                <a:solidFill>
                  <a:schemeClr val="bg1"/>
                </a:solidFill>
                <a:highlight>
                  <a:srgbClr val="000080"/>
                </a:highlight>
                <a:latin typeface="Aquawax Bold" panose="02000503020000020004" pitchFamily="2" charset="0"/>
              </a:rPr>
              <a:t>Menos</a:t>
            </a:r>
            <a:r>
              <a:rPr lang="en-US" sz="3600" b="1" spc="370" dirty="0">
                <a:solidFill>
                  <a:schemeClr val="bg1"/>
                </a:solidFill>
                <a:highlight>
                  <a:srgbClr val="000080"/>
                </a:highlight>
                <a:latin typeface="Aquawax Bold" panose="02000503020000020004" pitchFamily="2" charset="0"/>
              </a:rPr>
              <a:t> </a:t>
            </a:r>
            <a:r>
              <a:rPr lang="en-US" sz="3600" b="1" spc="370" dirty="0" err="1">
                <a:solidFill>
                  <a:schemeClr val="bg1"/>
                </a:solidFill>
                <a:highlight>
                  <a:srgbClr val="000080"/>
                </a:highlight>
                <a:latin typeface="Aquawax Bold" panose="02000503020000020004" pitchFamily="2" charset="0"/>
              </a:rPr>
              <a:t>Afectados</a:t>
            </a:r>
            <a:r>
              <a:rPr lang="en-US" sz="3600" b="1" spc="370" dirty="0">
                <a:solidFill>
                  <a:schemeClr val="bg1"/>
                </a:solidFill>
                <a:highlight>
                  <a:srgbClr val="000080"/>
                </a:highlight>
                <a:latin typeface="Aquawax Bold" panose="02000503020000020004" pitchFamily="2" charset="0"/>
              </a:rPr>
              <a:t> por la </a:t>
            </a:r>
            <a:r>
              <a:rPr lang="en-US" sz="3600" b="1" spc="370" dirty="0" err="1">
                <a:solidFill>
                  <a:schemeClr val="bg1"/>
                </a:solidFill>
                <a:highlight>
                  <a:srgbClr val="000080"/>
                </a:highlight>
                <a:latin typeface="Aquawax Bold" panose="02000503020000020004" pitchFamily="2" charset="0"/>
              </a:rPr>
              <a:t>Pandemia</a:t>
            </a:r>
            <a:endParaRPr lang="en-US" sz="3600" b="1" spc="370" dirty="0">
              <a:solidFill>
                <a:schemeClr val="bg1"/>
              </a:solidFill>
              <a:highlight>
                <a:srgbClr val="000080"/>
              </a:highlight>
              <a:latin typeface="Aquawax Bold" panose="02000503020000020004" pitchFamily="2" charset="0"/>
            </a:endParaRPr>
          </a:p>
        </p:txBody>
      </p:sp>
      <p:sp>
        <p:nvSpPr>
          <p:cNvPr id="7" name="TextBox 8"/>
          <p:cNvSpPr txBox="1"/>
          <p:nvPr/>
        </p:nvSpPr>
        <p:spPr>
          <a:xfrm>
            <a:off x="376127" y="994626"/>
            <a:ext cx="11132654" cy="5970865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457200" indent="-457200">
              <a:buFontTx/>
              <a:buChar char="-"/>
            </a:pPr>
            <a:endParaRPr lang="es-ES" sz="2800" spc="370" dirty="0">
              <a:solidFill>
                <a:schemeClr val="accent5">
                  <a:lumMod val="75000"/>
                </a:schemeClr>
              </a:solidFill>
              <a:latin typeface="Aquawax Bold" panose="02000503020000020004"/>
            </a:endParaRPr>
          </a:p>
          <a:p>
            <a:pPr marL="457200" indent="-457200">
              <a:buFontTx/>
              <a:buChar char="-"/>
            </a:pPr>
            <a:r>
              <a:rPr lang="es-ES" sz="2800" spc="370" dirty="0">
                <a:solidFill>
                  <a:schemeClr val="accent5">
                    <a:lumMod val="75000"/>
                  </a:schemeClr>
                </a:solidFill>
                <a:latin typeface="Aquawax Bold" panose="02000503020000020004"/>
              </a:rPr>
              <a:t>Plazo del Convenio: 2 años.</a:t>
            </a:r>
          </a:p>
          <a:p>
            <a:pPr marL="457200" indent="-457200">
              <a:buFontTx/>
              <a:buChar char="-"/>
            </a:pPr>
            <a:endParaRPr lang="es-ES" sz="2800" spc="370" dirty="0">
              <a:solidFill>
                <a:schemeClr val="accent5">
                  <a:lumMod val="75000"/>
                </a:schemeClr>
              </a:solidFill>
              <a:latin typeface="Aquawax Bold" panose="02000503020000020004"/>
            </a:endParaRPr>
          </a:p>
          <a:p>
            <a:pPr marL="457200" indent="-457200">
              <a:buFontTx/>
              <a:buChar char="-"/>
            </a:pPr>
            <a:r>
              <a:rPr lang="es-ES" sz="2800" spc="370" dirty="0">
                <a:solidFill>
                  <a:schemeClr val="accent5">
                    <a:lumMod val="75000"/>
                  </a:schemeClr>
                </a:solidFill>
                <a:latin typeface="Aquawax Bold" panose="02000503020000020004"/>
              </a:rPr>
              <a:t>Criterio de ajuste: regirse por el indicador de inflación esperada más un componente de recuperación.</a:t>
            </a:r>
          </a:p>
          <a:p>
            <a:r>
              <a:rPr lang="es-ES" sz="2800" spc="370" dirty="0">
                <a:solidFill>
                  <a:schemeClr val="accent5">
                    <a:lumMod val="75000"/>
                  </a:schemeClr>
                </a:solidFill>
                <a:latin typeface="Aquawax Bold" panose="02000503020000020004"/>
              </a:rPr>
              <a:t>  </a:t>
            </a:r>
          </a:p>
          <a:p>
            <a:pPr marL="457200" indent="-457200">
              <a:buFontTx/>
              <a:buChar char="-"/>
            </a:pPr>
            <a:r>
              <a:rPr lang="es-ES" sz="2800" spc="370" dirty="0">
                <a:solidFill>
                  <a:schemeClr val="accent5">
                    <a:lumMod val="75000"/>
                  </a:schemeClr>
                </a:solidFill>
                <a:latin typeface="Aquawax Bold" panose="02000503020000020004"/>
              </a:rPr>
              <a:t>Pautas diferenciales según cantidad de trabajadores por 	empresa: (a)micro empresas y (b) pequeñas, 	medianas y grandes.</a:t>
            </a:r>
          </a:p>
          <a:p>
            <a:pPr marL="457200" indent="-457200">
              <a:buFontTx/>
              <a:buChar char="-"/>
            </a:pPr>
            <a:r>
              <a:rPr lang="es-ES" sz="2800" spc="370" dirty="0">
                <a:solidFill>
                  <a:schemeClr val="accent5">
                    <a:lumMod val="75000"/>
                  </a:schemeClr>
                </a:solidFill>
                <a:latin typeface="Aquawax Bold" panose="02000503020000020004"/>
              </a:rPr>
              <a:t>Se define a las microempresas como aquellas que tienen menos de 5 trabajadores y facturan hasta 2 millones de UI al año</a:t>
            </a:r>
          </a:p>
          <a:p>
            <a:pPr marL="457200" indent="-457200">
              <a:buFontTx/>
              <a:buChar char="-"/>
            </a:pPr>
            <a:endParaRPr lang="es-ES" sz="2800" spc="370" dirty="0">
              <a:solidFill>
                <a:schemeClr val="accent5">
                  <a:lumMod val="75000"/>
                </a:schemeClr>
              </a:solidFill>
              <a:latin typeface="Aquawax Bold" panose="02000503020000020004"/>
            </a:endParaRPr>
          </a:p>
          <a:p>
            <a:endParaRPr lang="en-US" sz="2400" spc="370" dirty="0">
              <a:solidFill>
                <a:schemeClr val="accent5">
                  <a:lumMod val="75000"/>
                </a:schemeClr>
              </a:solidFill>
              <a:latin typeface="Aquawax Bold" panose="02000503020000020004"/>
            </a:endParaRPr>
          </a:p>
        </p:txBody>
      </p:sp>
    </p:spTree>
    <p:extLst>
      <p:ext uri="{BB962C8B-B14F-4D97-AF65-F5344CB8AC3E}">
        <p14:creationId xmlns:p14="http://schemas.microsoft.com/office/powerpoint/2010/main" val="39977498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E088A464-D8FE-4CE5-A864-7B0D36854A11}"/>
              </a:ext>
            </a:extLst>
          </p:cNvPr>
          <p:cNvSpPr/>
          <p:nvPr/>
        </p:nvSpPr>
        <p:spPr>
          <a:xfrm>
            <a:off x="0" y="6286499"/>
            <a:ext cx="514350" cy="571501"/>
          </a:xfrm>
          <a:prstGeom prst="rect">
            <a:avLst/>
          </a:prstGeom>
          <a:solidFill>
            <a:srgbClr val="003DA6"/>
          </a:solidFill>
          <a:ln>
            <a:solidFill>
              <a:srgbClr val="003DA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D85098A7-A659-4FF4-B267-D50C15EE943E}"/>
              </a:ext>
            </a:extLst>
          </p:cNvPr>
          <p:cNvSpPr/>
          <p:nvPr/>
        </p:nvSpPr>
        <p:spPr>
          <a:xfrm>
            <a:off x="11913704" y="0"/>
            <a:ext cx="276772" cy="1789043"/>
          </a:xfrm>
          <a:prstGeom prst="rect">
            <a:avLst/>
          </a:prstGeom>
          <a:solidFill>
            <a:srgbClr val="003DA6"/>
          </a:solidFill>
          <a:ln>
            <a:solidFill>
              <a:srgbClr val="003DA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p:sp>
        <p:nvSpPr>
          <p:cNvPr id="6" name="TextBox 8"/>
          <p:cNvSpPr txBox="1"/>
          <p:nvPr/>
        </p:nvSpPr>
        <p:spPr>
          <a:xfrm>
            <a:off x="257175" y="143486"/>
            <a:ext cx="11132654" cy="55399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r>
              <a:rPr lang="en-US" sz="3600" b="1" spc="370" dirty="0">
                <a:solidFill>
                  <a:schemeClr val="bg1"/>
                </a:solidFill>
                <a:highlight>
                  <a:srgbClr val="000080"/>
                </a:highlight>
                <a:latin typeface="Aquawax Bold" panose="02000503020000020004" pitchFamily="2" charset="0"/>
              </a:rPr>
              <a:t>1) </a:t>
            </a:r>
            <a:r>
              <a:rPr lang="en-US" sz="3600" b="1" spc="370" dirty="0" err="1">
                <a:solidFill>
                  <a:schemeClr val="bg1"/>
                </a:solidFill>
                <a:highlight>
                  <a:srgbClr val="000080"/>
                </a:highlight>
                <a:latin typeface="Aquawax Bold" panose="02000503020000020004" pitchFamily="2" charset="0"/>
              </a:rPr>
              <a:t>Sectores</a:t>
            </a:r>
            <a:r>
              <a:rPr lang="en-US" sz="3600" b="1" spc="370" dirty="0">
                <a:solidFill>
                  <a:schemeClr val="bg1"/>
                </a:solidFill>
                <a:highlight>
                  <a:srgbClr val="000080"/>
                </a:highlight>
                <a:latin typeface="Aquawax Bold" panose="02000503020000020004" pitchFamily="2" charset="0"/>
              </a:rPr>
              <a:t> </a:t>
            </a:r>
            <a:r>
              <a:rPr lang="en-US" sz="3600" b="1" spc="370" dirty="0" err="1">
                <a:solidFill>
                  <a:schemeClr val="bg1"/>
                </a:solidFill>
                <a:highlight>
                  <a:srgbClr val="000080"/>
                </a:highlight>
                <a:latin typeface="Aquawax Bold" panose="02000503020000020004" pitchFamily="2" charset="0"/>
              </a:rPr>
              <a:t>Menos</a:t>
            </a:r>
            <a:r>
              <a:rPr lang="en-US" sz="3600" b="1" spc="370" dirty="0">
                <a:solidFill>
                  <a:schemeClr val="bg1"/>
                </a:solidFill>
                <a:highlight>
                  <a:srgbClr val="000080"/>
                </a:highlight>
                <a:latin typeface="Aquawax Bold" panose="02000503020000020004" pitchFamily="2" charset="0"/>
              </a:rPr>
              <a:t> </a:t>
            </a:r>
            <a:r>
              <a:rPr lang="en-US" sz="3600" b="1" spc="370" dirty="0" err="1">
                <a:solidFill>
                  <a:schemeClr val="bg1"/>
                </a:solidFill>
                <a:highlight>
                  <a:srgbClr val="000080"/>
                </a:highlight>
                <a:latin typeface="Aquawax Bold" panose="02000503020000020004" pitchFamily="2" charset="0"/>
              </a:rPr>
              <a:t>Afectados</a:t>
            </a:r>
            <a:r>
              <a:rPr lang="en-US" sz="3600" b="1" spc="370" dirty="0">
                <a:solidFill>
                  <a:schemeClr val="bg1"/>
                </a:solidFill>
                <a:highlight>
                  <a:srgbClr val="000080"/>
                </a:highlight>
                <a:latin typeface="Aquawax Bold" panose="02000503020000020004" pitchFamily="2" charset="0"/>
              </a:rPr>
              <a:t> por la </a:t>
            </a:r>
            <a:r>
              <a:rPr lang="en-US" sz="3600" b="1" spc="370" dirty="0" err="1">
                <a:solidFill>
                  <a:schemeClr val="bg1"/>
                </a:solidFill>
                <a:highlight>
                  <a:srgbClr val="000080"/>
                </a:highlight>
                <a:latin typeface="Aquawax Bold" panose="02000503020000020004" pitchFamily="2" charset="0"/>
              </a:rPr>
              <a:t>Pandemia</a:t>
            </a:r>
            <a:endParaRPr lang="en-US" sz="3600" b="1" spc="370" dirty="0">
              <a:solidFill>
                <a:schemeClr val="bg1"/>
              </a:solidFill>
              <a:highlight>
                <a:srgbClr val="000080"/>
              </a:highlight>
              <a:latin typeface="Aquawax Bold" panose="02000503020000020004" pitchFamily="2" charset="0"/>
            </a:endParaRPr>
          </a:p>
        </p:txBody>
      </p:sp>
      <p:sp>
        <p:nvSpPr>
          <p:cNvPr id="7" name="TextBox 8"/>
          <p:cNvSpPr txBox="1"/>
          <p:nvPr/>
        </p:nvSpPr>
        <p:spPr>
          <a:xfrm>
            <a:off x="376127" y="994626"/>
            <a:ext cx="11132654" cy="661719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r>
              <a:rPr lang="es-ES" sz="2800" b="1" spc="370" dirty="0">
                <a:solidFill>
                  <a:schemeClr val="accent5">
                    <a:lumMod val="75000"/>
                  </a:schemeClr>
                </a:solidFill>
                <a:latin typeface="Aquawax Bold" panose="02000503020000020004"/>
              </a:rPr>
              <a:t>1.1. Micro Empresas: </a:t>
            </a:r>
          </a:p>
          <a:p>
            <a:endParaRPr lang="es-ES" sz="1000" spc="370" dirty="0">
              <a:solidFill>
                <a:schemeClr val="accent5">
                  <a:lumMod val="75000"/>
                </a:schemeClr>
              </a:solidFill>
              <a:latin typeface="Aquawax Bold" panose="02000503020000020004"/>
            </a:endParaRPr>
          </a:p>
          <a:p>
            <a:r>
              <a:rPr lang="es-ES" sz="2400" spc="370" dirty="0">
                <a:solidFill>
                  <a:schemeClr val="accent5">
                    <a:lumMod val="75000"/>
                  </a:schemeClr>
                </a:solidFill>
                <a:latin typeface="Aquawax Bold" panose="02000503020000020004"/>
              </a:rPr>
              <a:t>	Propuesta: Recuperación de +1pp de Salario Real durante el 	período.</a:t>
            </a:r>
          </a:p>
          <a:p>
            <a:r>
              <a:rPr lang="es-ES" sz="900" spc="370" dirty="0">
                <a:solidFill>
                  <a:schemeClr val="accent5">
                    <a:lumMod val="75000"/>
                  </a:schemeClr>
                </a:solidFill>
                <a:latin typeface="Aquawax Bold" panose="02000503020000020004"/>
              </a:rPr>
              <a:t> </a:t>
            </a:r>
          </a:p>
          <a:p>
            <a:r>
              <a:rPr lang="es-ES" sz="2400" spc="370" dirty="0">
                <a:solidFill>
                  <a:schemeClr val="accent5">
                    <a:lumMod val="75000"/>
                  </a:schemeClr>
                </a:solidFill>
                <a:latin typeface="Aquawax Bold" panose="02000503020000020004"/>
              </a:rPr>
              <a:t>	Ajustes propuestos: 2,5% en julio 2021 (0,7% de 	recuperación); 3,2% en enero 2022 (-0,5% de recuperación); 	2,8% en julio 2022 (0,8% de recuperación); 3% en enero 	2023 (0 de recuperación). </a:t>
            </a:r>
          </a:p>
          <a:p>
            <a:endParaRPr lang="es-419" sz="2400" spc="370" dirty="0">
              <a:solidFill>
                <a:schemeClr val="accent5">
                  <a:lumMod val="75000"/>
                </a:schemeClr>
              </a:solidFill>
              <a:latin typeface="Aquawax Bold" panose="02000503020000020004"/>
            </a:endParaRPr>
          </a:p>
          <a:p>
            <a:r>
              <a:rPr lang="es-ES" sz="2800" b="1" spc="370" dirty="0">
                <a:solidFill>
                  <a:schemeClr val="accent5">
                    <a:lumMod val="75000"/>
                  </a:schemeClr>
                </a:solidFill>
                <a:latin typeface="Aquawax Bold" panose="02000503020000020004"/>
              </a:rPr>
              <a:t>1.2.Pequeñas, Medianas y Grandes Empresas</a:t>
            </a:r>
          </a:p>
          <a:p>
            <a:endParaRPr lang="es-ES" sz="1000" spc="370" dirty="0">
              <a:solidFill>
                <a:schemeClr val="accent5">
                  <a:lumMod val="75000"/>
                </a:schemeClr>
              </a:solidFill>
              <a:latin typeface="Aquawax Bold" panose="02000503020000020004"/>
            </a:endParaRPr>
          </a:p>
          <a:p>
            <a:r>
              <a:rPr lang="es-ES" sz="2400" spc="370" dirty="0">
                <a:solidFill>
                  <a:schemeClr val="accent5">
                    <a:lumMod val="75000"/>
                  </a:schemeClr>
                </a:solidFill>
                <a:latin typeface="Aquawax Bold" panose="02000503020000020004"/>
              </a:rPr>
              <a:t>	Propuesta: Recuperación de +1,6pp de Salario Real durante 	el período</a:t>
            </a:r>
          </a:p>
          <a:p>
            <a:r>
              <a:rPr lang="es-ES" sz="900" spc="370" dirty="0">
                <a:solidFill>
                  <a:schemeClr val="accent5">
                    <a:lumMod val="75000"/>
                  </a:schemeClr>
                </a:solidFill>
                <a:latin typeface="Aquawax Bold" panose="02000503020000020004"/>
              </a:rPr>
              <a:t> </a:t>
            </a:r>
          </a:p>
          <a:p>
            <a:r>
              <a:rPr lang="es-ES" sz="2400" spc="370" dirty="0">
                <a:solidFill>
                  <a:schemeClr val="accent5">
                    <a:lumMod val="75000"/>
                  </a:schemeClr>
                </a:solidFill>
                <a:latin typeface="Aquawax Bold" panose="02000503020000020004"/>
              </a:rPr>
              <a:t>	Ajustes: 2,5% en julio 2021 (0,7% de recuperación); 3,5% en 	enero 2022 (-0,2% de recuperación); 3,1% en julio 2022	(1,1% de recuperación); 3% en enero 2023 (0 de 	recuperación) </a:t>
            </a:r>
          </a:p>
          <a:p>
            <a:endParaRPr lang="en-US" sz="2400" spc="370" dirty="0">
              <a:solidFill>
                <a:schemeClr val="accent5">
                  <a:lumMod val="75000"/>
                </a:schemeClr>
              </a:solidFill>
              <a:latin typeface="Aquawax Bold" panose="02000503020000020004"/>
            </a:endParaRPr>
          </a:p>
        </p:txBody>
      </p:sp>
    </p:spTree>
    <p:extLst>
      <p:ext uri="{BB962C8B-B14F-4D97-AF65-F5344CB8AC3E}">
        <p14:creationId xmlns:p14="http://schemas.microsoft.com/office/powerpoint/2010/main" val="30949922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E088A464-D8FE-4CE5-A864-7B0D36854A11}"/>
              </a:ext>
            </a:extLst>
          </p:cNvPr>
          <p:cNvSpPr/>
          <p:nvPr/>
        </p:nvSpPr>
        <p:spPr>
          <a:xfrm>
            <a:off x="-159488" y="6901858"/>
            <a:ext cx="514350" cy="571501"/>
          </a:xfrm>
          <a:prstGeom prst="rect">
            <a:avLst/>
          </a:prstGeom>
          <a:solidFill>
            <a:srgbClr val="003DA6"/>
          </a:solidFill>
          <a:ln>
            <a:solidFill>
              <a:srgbClr val="003DA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D85098A7-A659-4FF4-B267-D50C15EE943E}"/>
              </a:ext>
            </a:extLst>
          </p:cNvPr>
          <p:cNvSpPr/>
          <p:nvPr/>
        </p:nvSpPr>
        <p:spPr>
          <a:xfrm>
            <a:off x="11658053" y="0"/>
            <a:ext cx="276772" cy="1789043"/>
          </a:xfrm>
          <a:prstGeom prst="rect">
            <a:avLst/>
          </a:prstGeom>
          <a:solidFill>
            <a:srgbClr val="003DA6"/>
          </a:solidFill>
          <a:ln>
            <a:solidFill>
              <a:srgbClr val="003DA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p:sp>
        <p:nvSpPr>
          <p:cNvPr id="7" name="TextBox 8"/>
          <p:cNvSpPr txBox="1"/>
          <p:nvPr/>
        </p:nvSpPr>
        <p:spPr>
          <a:xfrm>
            <a:off x="354862" y="894521"/>
            <a:ext cx="11132654" cy="984885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r>
              <a:rPr lang="es-ES" sz="2800" b="1" spc="370" dirty="0">
                <a:solidFill>
                  <a:schemeClr val="accent5">
                    <a:lumMod val="75000"/>
                  </a:schemeClr>
                </a:solidFill>
                <a:latin typeface="Aquawax Bold" panose="02000503020000020004"/>
              </a:rPr>
              <a:t>Ajuste al Final del Convenio:</a:t>
            </a:r>
          </a:p>
          <a:p>
            <a:pPr algn="just"/>
            <a:r>
              <a:rPr lang="es-ES" sz="2800" b="1" spc="370" dirty="0">
                <a:solidFill>
                  <a:schemeClr val="accent5">
                    <a:lumMod val="75000"/>
                  </a:schemeClr>
                </a:solidFill>
                <a:latin typeface="Aquawax Bold" panose="02000503020000020004"/>
              </a:rPr>
              <a:t>El ajuste final equivale a la eventual diferencia que se verifique entre la inflación esperada y la efectivamente ocurrida desde el 1º de julio de 2021 al 30 de junio de 2023.</a:t>
            </a:r>
          </a:p>
          <a:p>
            <a:pPr algn="just"/>
            <a:endParaRPr lang="es-ES" sz="2800" b="1" spc="370" dirty="0">
              <a:solidFill>
                <a:schemeClr val="accent5">
                  <a:lumMod val="75000"/>
                </a:schemeClr>
              </a:solidFill>
              <a:latin typeface="Aquawax Bold" panose="02000503020000020004"/>
            </a:endParaRPr>
          </a:p>
          <a:p>
            <a:pPr algn="just"/>
            <a:r>
              <a:rPr lang="es-ES" sz="2800" b="1" spc="370" dirty="0">
                <a:solidFill>
                  <a:schemeClr val="accent5">
                    <a:lumMod val="75000"/>
                  </a:schemeClr>
                </a:solidFill>
                <a:latin typeface="Aquawax Bold" panose="02000503020000020004"/>
              </a:rPr>
              <a:t>Para los trabajadores de aquellos sectores de actividad que registren más del 98% de cotizantes en BPS en junio de 2023 con respecto a junio de 2019 se aplicará el ajuste final del 100% a partir del 1º de julio</a:t>
            </a:r>
          </a:p>
          <a:p>
            <a:pPr algn="just"/>
            <a:endParaRPr lang="es-ES" sz="2800" b="1" spc="370" dirty="0">
              <a:solidFill>
                <a:schemeClr val="accent5">
                  <a:lumMod val="75000"/>
                </a:schemeClr>
              </a:solidFill>
              <a:latin typeface="Aquawax Bold" panose="02000503020000020004"/>
            </a:endParaRPr>
          </a:p>
          <a:p>
            <a:pPr algn="just"/>
            <a:r>
              <a:rPr lang="es-ES" sz="2800" b="1" spc="370" dirty="0">
                <a:solidFill>
                  <a:schemeClr val="accent5">
                    <a:lumMod val="75000"/>
                  </a:schemeClr>
                </a:solidFill>
                <a:latin typeface="Aquawax Bold" panose="02000503020000020004"/>
              </a:rPr>
              <a:t>Para los trabajadores de aquellos sectores de actividad que registren entre 96 y 98% de cotizantes en BPS en junio de 2023 con respecto a junio de 2019 se aplicará el 80% del ajuste final a partir del 1º de julio</a:t>
            </a:r>
          </a:p>
          <a:p>
            <a:pPr algn="just"/>
            <a:endParaRPr lang="es-ES" sz="2800" b="1" spc="370" dirty="0">
              <a:solidFill>
                <a:schemeClr val="accent5">
                  <a:lumMod val="75000"/>
                </a:schemeClr>
              </a:solidFill>
              <a:latin typeface="Aquawax Bold" panose="02000503020000020004"/>
            </a:endParaRPr>
          </a:p>
          <a:p>
            <a:pPr algn="just"/>
            <a:endParaRPr lang="es-ES" sz="2800" b="1" spc="370" dirty="0">
              <a:solidFill>
                <a:schemeClr val="accent5">
                  <a:lumMod val="75000"/>
                </a:schemeClr>
              </a:solidFill>
              <a:latin typeface="Aquawax Bold" panose="02000503020000020004"/>
            </a:endParaRPr>
          </a:p>
          <a:p>
            <a:pPr algn="just"/>
            <a:endParaRPr lang="es-ES" sz="2800" b="1" spc="370" dirty="0">
              <a:solidFill>
                <a:schemeClr val="accent5">
                  <a:lumMod val="75000"/>
                </a:schemeClr>
              </a:solidFill>
              <a:latin typeface="Aquawax Bold" panose="02000503020000020004"/>
            </a:endParaRPr>
          </a:p>
          <a:p>
            <a:pPr algn="just"/>
            <a:endParaRPr lang="es-ES" sz="2800" b="1" spc="370" dirty="0">
              <a:solidFill>
                <a:schemeClr val="accent5">
                  <a:lumMod val="75000"/>
                </a:schemeClr>
              </a:solidFill>
              <a:latin typeface="Aquawax Bold" panose="02000503020000020004"/>
            </a:endParaRPr>
          </a:p>
          <a:p>
            <a:pPr algn="just"/>
            <a:endParaRPr lang="es-ES" sz="2800" b="1" spc="370" dirty="0">
              <a:solidFill>
                <a:schemeClr val="accent5">
                  <a:lumMod val="75000"/>
                </a:schemeClr>
              </a:solidFill>
              <a:latin typeface="Aquawax Bold" panose="02000503020000020004"/>
            </a:endParaRPr>
          </a:p>
          <a:p>
            <a:pPr algn="just"/>
            <a:endParaRPr lang="es-ES" sz="2800" b="1" spc="370" dirty="0">
              <a:solidFill>
                <a:schemeClr val="accent5">
                  <a:lumMod val="75000"/>
                </a:schemeClr>
              </a:solidFill>
              <a:latin typeface="Aquawax Bold" panose="02000503020000020004"/>
            </a:endParaRPr>
          </a:p>
          <a:p>
            <a:endParaRPr lang="es-ES" sz="2800" b="1" spc="370" dirty="0">
              <a:solidFill>
                <a:schemeClr val="accent5">
                  <a:lumMod val="75000"/>
                </a:schemeClr>
              </a:solidFill>
              <a:latin typeface="Aquawax Bold" panose="02000503020000020004"/>
            </a:endParaRPr>
          </a:p>
          <a:p>
            <a:endParaRPr lang="es-ES" sz="2400" spc="370" dirty="0">
              <a:solidFill>
                <a:schemeClr val="accent5">
                  <a:lumMod val="75000"/>
                </a:schemeClr>
              </a:solidFill>
              <a:latin typeface="Aquawax Bold" panose="02000503020000020004"/>
            </a:endParaRPr>
          </a:p>
        </p:txBody>
      </p:sp>
      <p:sp>
        <p:nvSpPr>
          <p:cNvPr id="10" name="TextBox 8">
            <a:extLst>
              <a:ext uri="{FF2B5EF4-FFF2-40B4-BE49-F238E27FC236}">
                <a16:creationId xmlns:a16="http://schemas.microsoft.com/office/drawing/2014/main" id="{37B7D1AB-DEDC-49C9-94B9-67FB780C09C4}"/>
              </a:ext>
            </a:extLst>
          </p:cNvPr>
          <p:cNvSpPr txBox="1"/>
          <p:nvPr/>
        </p:nvSpPr>
        <p:spPr>
          <a:xfrm>
            <a:off x="257175" y="143486"/>
            <a:ext cx="11132654" cy="55399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r>
              <a:rPr lang="en-US" sz="3600" b="1" spc="370" dirty="0">
                <a:solidFill>
                  <a:schemeClr val="bg1"/>
                </a:solidFill>
                <a:highlight>
                  <a:srgbClr val="000080"/>
                </a:highlight>
                <a:latin typeface="Aquawax Bold" panose="02000503020000020004" pitchFamily="2" charset="0"/>
              </a:rPr>
              <a:t>1) </a:t>
            </a:r>
            <a:r>
              <a:rPr lang="en-US" sz="3600" b="1" spc="370" dirty="0" err="1">
                <a:solidFill>
                  <a:schemeClr val="bg1"/>
                </a:solidFill>
                <a:highlight>
                  <a:srgbClr val="000080"/>
                </a:highlight>
                <a:latin typeface="Aquawax Bold" panose="02000503020000020004" pitchFamily="2" charset="0"/>
              </a:rPr>
              <a:t>Sectores</a:t>
            </a:r>
            <a:r>
              <a:rPr lang="en-US" sz="3600" b="1" spc="370" dirty="0">
                <a:solidFill>
                  <a:schemeClr val="bg1"/>
                </a:solidFill>
                <a:highlight>
                  <a:srgbClr val="000080"/>
                </a:highlight>
                <a:latin typeface="Aquawax Bold" panose="02000503020000020004" pitchFamily="2" charset="0"/>
              </a:rPr>
              <a:t> </a:t>
            </a:r>
            <a:r>
              <a:rPr lang="en-US" sz="3600" b="1" spc="370" dirty="0" err="1">
                <a:solidFill>
                  <a:schemeClr val="bg1"/>
                </a:solidFill>
                <a:highlight>
                  <a:srgbClr val="000080"/>
                </a:highlight>
                <a:latin typeface="Aquawax Bold" panose="02000503020000020004" pitchFamily="2" charset="0"/>
              </a:rPr>
              <a:t>Menos</a:t>
            </a:r>
            <a:r>
              <a:rPr lang="en-US" sz="3600" b="1" spc="370" dirty="0">
                <a:solidFill>
                  <a:schemeClr val="bg1"/>
                </a:solidFill>
                <a:highlight>
                  <a:srgbClr val="000080"/>
                </a:highlight>
                <a:latin typeface="Aquawax Bold" panose="02000503020000020004" pitchFamily="2" charset="0"/>
              </a:rPr>
              <a:t> </a:t>
            </a:r>
            <a:r>
              <a:rPr lang="en-US" sz="3600" b="1" spc="370" dirty="0" err="1">
                <a:solidFill>
                  <a:schemeClr val="bg1"/>
                </a:solidFill>
                <a:highlight>
                  <a:srgbClr val="000080"/>
                </a:highlight>
                <a:latin typeface="Aquawax Bold" panose="02000503020000020004" pitchFamily="2" charset="0"/>
              </a:rPr>
              <a:t>Afectados</a:t>
            </a:r>
            <a:r>
              <a:rPr lang="en-US" sz="3600" b="1" spc="370" dirty="0">
                <a:solidFill>
                  <a:schemeClr val="bg1"/>
                </a:solidFill>
                <a:highlight>
                  <a:srgbClr val="000080"/>
                </a:highlight>
                <a:latin typeface="Aquawax Bold" panose="02000503020000020004" pitchFamily="2" charset="0"/>
              </a:rPr>
              <a:t> por la </a:t>
            </a:r>
            <a:r>
              <a:rPr lang="en-US" sz="3600" b="1" spc="370" dirty="0" err="1">
                <a:solidFill>
                  <a:schemeClr val="bg1"/>
                </a:solidFill>
                <a:highlight>
                  <a:srgbClr val="000080"/>
                </a:highlight>
                <a:latin typeface="Aquawax Bold" panose="02000503020000020004" pitchFamily="2" charset="0"/>
              </a:rPr>
              <a:t>Pandemia</a:t>
            </a:r>
            <a:endParaRPr lang="en-US" sz="3600" b="1" spc="370" dirty="0">
              <a:solidFill>
                <a:schemeClr val="bg1"/>
              </a:solidFill>
              <a:highlight>
                <a:srgbClr val="000080"/>
              </a:highlight>
              <a:latin typeface="Aquawax Bold" panose="0200050302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91158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E088A464-D8FE-4CE5-A864-7B0D36854A11}"/>
              </a:ext>
            </a:extLst>
          </p:cNvPr>
          <p:cNvSpPr/>
          <p:nvPr/>
        </p:nvSpPr>
        <p:spPr>
          <a:xfrm>
            <a:off x="0" y="6286499"/>
            <a:ext cx="514350" cy="571501"/>
          </a:xfrm>
          <a:prstGeom prst="rect">
            <a:avLst/>
          </a:prstGeom>
          <a:solidFill>
            <a:srgbClr val="003DA6"/>
          </a:solidFill>
          <a:ln>
            <a:solidFill>
              <a:srgbClr val="003DA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D85098A7-A659-4FF4-B267-D50C15EE943E}"/>
              </a:ext>
            </a:extLst>
          </p:cNvPr>
          <p:cNvSpPr/>
          <p:nvPr/>
        </p:nvSpPr>
        <p:spPr>
          <a:xfrm>
            <a:off x="11913704" y="0"/>
            <a:ext cx="276772" cy="1789043"/>
          </a:xfrm>
          <a:prstGeom prst="rect">
            <a:avLst/>
          </a:prstGeom>
          <a:solidFill>
            <a:srgbClr val="003DA6"/>
          </a:solidFill>
          <a:ln>
            <a:solidFill>
              <a:srgbClr val="003DA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p:sp>
        <p:nvSpPr>
          <p:cNvPr id="7" name="TextBox 8"/>
          <p:cNvSpPr txBox="1"/>
          <p:nvPr/>
        </p:nvSpPr>
        <p:spPr>
          <a:xfrm>
            <a:off x="514350" y="894521"/>
            <a:ext cx="11132654" cy="941796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r>
              <a:rPr lang="es-ES" sz="2800" b="1" spc="370" dirty="0">
                <a:solidFill>
                  <a:schemeClr val="accent5">
                    <a:lumMod val="75000"/>
                  </a:schemeClr>
                </a:solidFill>
                <a:latin typeface="Aquawax Bold" panose="02000503020000020004"/>
              </a:rPr>
              <a:t>Ajuste al Final del Convenio:</a:t>
            </a:r>
          </a:p>
          <a:p>
            <a:pPr algn="just"/>
            <a:r>
              <a:rPr lang="es-ES" sz="2800" b="1" spc="370" dirty="0">
                <a:solidFill>
                  <a:schemeClr val="accent5">
                    <a:lumMod val="75000"/>
                  </a:schemeClr>
                </a:solidFill>
                <a:latin typeface="Aquawax Bold" panose="02000503020000020004"/>
              </a:rPr>
              <a:t>Para los trabajadores de aquellos sectores de actividad que registren menos del 96% de cotizantes en BPS en junio de 2023 con respecto a junio de 2019 se aplicará el 60% del ajuste final a partir del 1º de julio.</a:t>
            </a:r>
          </a:p>
          <a:p>
            <a:pPr algn="just"/>
            <a:endParaRPr lang="es-ES" sz="2800" b="1" spc="370" dirty="0">
              <a:solidFill>
                <a:schemeClr val="accent5">
                  <a:lumMod val="75000"/>
                </a:schemeClr>
              </a:solidFill>
              <a:latin typeface="Aquawax Bold" panose="02000503020000020004"/>
            </a:endParaRPr>
          </a:p>
          <a:p>
            <a:pPr algn="just"/>
            <a:r>
              <a:rPr lang="es-ES" sz="2800" b="1" spc="370" dirty="0">
                <a:solidFill>
                  <a:schemeClr val="accent5">
                    <a:lumMod val="75000"/>
                  </a:schemeClr>
                </a:solidFill>
                <a:latin typeface="Aquawax Bold" panose="02000503020000020004"/>
              </a:rPr>
              <a:t>En todos los casos, el monto restante que no se otorgue con respecto al total del ajuste final, se registrará y se diferirá para la siguiente Ronda Salarial.</a:t>
            </a:r>
          </a:p>
          <a:p>
            <a:pPr algn="just"/>
            <a:endParaRPr lang="es-ES" sz="2800" b="1" spc="370" dirty="0">
              <a:solidFill>
                <a:schemeClr val="accent5">
                  <a:lumMod val="75000"/>
                </a:schemeClr>
              </a:solidFill>
              <a:latin typeface="Aquawax Bold" panose="02000503020000020004"/>
            </a:endParaRPr>
          </a:p>
          <a:p>
            <a:pPr algn="just"/>
            <a:r>
              <a:rPr lang="es-ES" sz="2800" b="1" spc="370" dirty="0">
                <a:solidFill>
                  <a:schemeClr val="accent5">
                    <a:lumMod val="75000"/>
                  </a:schemeClr>
                </a:solidFill>
                <a:latin typeface="Aquawax Bold" panose="02000503020000020004"/>
              </a:rPr>
              <a:t>Excepción:</a:t>
            </a:r>
          </a:p>
          <a:p>
            <a:pPr algn="just"/>
            <a:r>
              <a:rPr lang="es-ES" sz="2800" b="1" spc="370" dirty="0">
                <a:solidFill>
                  <a:schemeClr val="accent5">
                    <a:lumMod val="75000"/>
                  </a:schemeClr>
                </a:solidFill>
                <a:latin typeface="Aquawax Bold" panose="02000503020000020004"/>
              </a:rPr>
              <a:t>Aquellos salarios que estén por encima de los $110.000 nominales serán objeto de ajuste final únicamente por la proporción del salario menor a $110.000.</a:t>
            </a:r>
          </a:p>
          <a:p>
            <a:pPr algn="just"/>
            <a:endParaRPr lang="es-ES" sz="2800" b="1" spc="370" dirty="0">
              <a:solidFill>
                <a:schemeClr val="accent5">
                  <a:lumMod val="75000"/>
                </a:schemeClr>
              </a:solidFill>
              <a:latin typeface="Aquawax Bold" panose="02000503020000020004"/>
            </a:endParaRPr>
          </a:p>
          <a:p>
            <a:pPr algn="just"/>
            <a:endParaRPr lang="es-ES" sz="2800" b="1" spc="370" dirty="0">
              <a:solidFill>
                <a:schemeClr val="accent5">
                  <a:lumMod val="75000"/>
                </a:schemeClr>
              </a:solidFill>
              <a:latin typeface="Aquawax Bold" panose="02000503020000020004"/>
            </a:endParaRPr>
          </a:p>
          <a:p>
            <a:pPr algn="just"/>
            <a:endParaRPr lang="es-ES" sz="2800" b="1" spc="370" dirty="0">
              <a:solidFill>
                <a:schemeClr val="accent5">
                  <a:lumMod val="75000"/>
                </a:schemeClr>
              </a:solidFill>
              <a:latin typeface="Aquawax Bold" panose="02000503020000020004"/>
            </a:endParaRPr>
          </a:p>
          <a:p>
            <a:pPr algn="just"/>
            <a:endParaRPr lang="es-ES" sz="2800" b="1" spc="370" dirty="0">
              <a:solidFill>
                <a:schemeClr val="accent5">
                  <a:lumMod val="75000"/>
                </a:schemeClr>
              </a:solidFill>
              <a:latin typeface="Aquawax Bold" panose="02000503020000020004"/>
            </a:endParaRPr>
          </a:p>
          <a:p>
            <a:pPr algn="just"/>
            <a:endParaRPr lang="es-ES" sz="2800" b="1" spc="370" dirty="0">
              <a:solidFill>
                <a:schemeClr val="accent5">
                  <a:lumMod val="75000"/>
                </a:schemeClr>
              </a:solidFill>
              <a:latin typeface="Aquawax Bold" panose="02000503020000020004"/>
            </a:endParaRPr>
          </a:p>
          <a:p>
            <a:pPr algn="just"/>
            <a:endParaRPr lang="es-ES" sz="2800" b="1" spc="370" dirty="0">
              <a:solidFill>
                <a:schemeClr val="accent5">
                  <a:lumMod val="75000"/>
                </a:schemeClr>
              </a:solidFill>
              <a:latin typeface="Aquawax Bold" panose="02000503020000020004"/>
            </a:endParaRPr>
          </a:p>
          <a:p>
            <a:endParaRPr lang="es-ES" sz="2800" b="1" spc="370" dirty="0">
              <a:solidFill>
                <a:schemeClr val="accent5">
                  <a:lumMod val="75000"/>
                </a:schemeClr>
              </a:solidFill>
              <a:latin typeface="Aquawax Bold" panose="02000503020000020004"/>
            </a:endParaRPr>
          </a:p>
          <a:p>
            <a:endParaRPr lang="es-ES" sz="2400" spc="370" dirty="0">
              <a:solidFill>
                <a:schemeClr val="accent5">
                  <a:lumMod val="75000"/>
                </a:schemeClr>
              </a:solidFill>
              <a:latin typeface="Aquawax Bold" panose="02000503020000020004"/>
            </a:endParaRPr>
          </a:p>
        </p:txBody>
      </p:sp>
      <p:sp>
        <p:nvSpPr>
          <p:cNvPr id="10" name="TextBox 8">
            <a:extLst>
              <a:ext uri="{FF2B5EF4-FFF2-40B4-BE49-F238E27FC236}">
                <a16:creationId xmlns:a16="http://schemas.microsoft.com/office/drawing/2014/main" id="{37B7D1AB-DEDC-49C9-94B9-67FB780C09C4}"/>
              </a:ext>
            </a:extLst>
          </p:cNvPr>
          <p:cNvSpPr txBox="1"/>
          <p:nvPr/>
        </p:nvSpPr>
        <p:spPr>
          <a:xfrm>
            <a:off x="257175" y="143486"/>
            <a:ext cx="11132654" cy="55399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r>
              <a:rPr lang="en-US" sz="3600" b="1" spc="370" dirty="0">
                <a:solidFill>
                  <a:schemeClr val="bg1"/>
                </a:solidFill>
                <a:highlight>
                  <a:srgbClr val="000080"/>
                </a:highlight>
                <a:latin typeface="Aquawax Bold" panose="02000503020000020004" pitchFamily="2" charset="0"/>
              </a:rPr>
              <a:t>1) </a:t>
            </a:r>
            <a:r>
              <a:rPr lang="en-US" sz="3600" b="1" spc="370" dirty="0" err="1">
                <a:solidFill>
                  <a:schemeClr val="bg1"/>
                </a:solidFill>
                <a:highlight>
                  <a:srgbClr val="000080"/>
                </a:highlight>
                <a:latin typeface="Aquawax Bold" panose="02000503020000020004" pitchFamily="2" charset="0"/>
              </a:rPr>
              <a:t>Sectores</a:t>
            </a:r>
            <a:r>
              <a:rPr lang="en-US" sz="3600" b="1" spc="370" dirty="0">
                <a:solidFill>
                  <a:schemeClr val="bg1"/>
                </a:solidFill>
                <a:highlight>
                  <a:srgbClr val="000080"/>
                </a:highlight>
                <a:latin typeface="Aquawax Bold" panose="02000503020000020004" pitchFamily="2" charset="0"/>
              </a:rPr>
              <a:t> </a:t>
            </a:r>
            <a:r>
              <a:rPr lang="en-US" sz="3600" b="1" spc="370" dirty="0" err="1">
                <a:solidFill>
                  <a:schemeClr val="bg1"/>
                </a:solidFill>
                <a:highlight>
                  <a:srgbClr val="000080"/>
                </a:highlight>
                <a:latin typeface="Aquawax Bold" panose="02000503020000020004" pitchFamily="2" charset="0"/>
              </a:rPr>
              <a:t>Menos</a:t>
            </a:r>
            <a:r>
              <a:rPr lang="en-US" sz="3600" b="1" spc="370" dirty="0">
                <a:solidFill>
                  <a:schemeClr val="bg1"/>
                </a:solidFill>
                <a:highlight>
                  <a:srgbClr val="000080"/>
                </a:highlight>
                <a:latin typeface="Aquawax Bold" panose="02000503020000020004" pitchFamily="2" charset="0"/>
              </a:rPr>
              <a:t> </a:t>
            </a:r>
            <a:r>
              <a:rPr lang="en-US" sz="3600" b="1" spc="370" dirty="0" err="1">
                <a:solidFill>
                  <a:schemeClr val="bg1"/>
                </a:solidFill>
                <a:highlight>
                  <a:srgbClr val="000080"/>
                </a:highlight>
                <a:latin typeface="Aquawax Bold" panose="02000503020000020004" pitchFamily="2" charset="0"/>
              </a:rPr>
              <a:t>Afectados</a:t>
            </a:r>
            <a:r>
              <a:rPr lang="en-US" sz="3600" b="1" spc="370" dirty="0">
                <a:solidFill>
                  <a:schemeClr val="bg1"/>
                </a:solidFill>
                <a:highlight>
                  <a:srgbClr val="000080"/>
                </a:highlight>
                <a:latin typeface="Aquawax Bold" panose="02000503020000020004" pitchFamily="2" charset="0"/>
              </a:rPr>
              <a:t> por la </a:t>
            </a:r>
            <a:r>
              <a:rPr lang="en-US" sz="3600" b="1" spc="370" dirty="0" err="1">
                <a:solidFill>
                  <a:schemeClr val="bg1"/>
                </a:solidFill>
                <a:highlight>
                  <a:srgbClr val="000080"/>
                </a:highlight>
                <a:latin typeface="Aquawax Bold" panose="02000503020000020004" pitchFamily="2" charset="0"/>
              </a:rPr>
              <a:t>Pandemia</a:t>
            </a:r>
            <a:endParaRPr lang="en-US" sz="3600" b="1" spc="370" dirty="0">
              <a:solidFill>
                <a:schemeClr val="bg1"/>
              </a:solidFill>
              <a:highlight>
                <a:srgbClr val="000080"/>
              </a:highlight>
              <a:latin typeface="Aquawax Bold" panose="0200050302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1694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E088A464-D8FE-4CE5-A864-7B0D36854A11}"/>
              </a:ext>
            </a:extLst>
          </p:cNvPr>
          <p:cNvSpPr/>
          <p:nvPr/>
        </p:nvSpPr>
        <p:spPr>
          <a:xfrm>
            <a:off x="0" y="6286499"/>
            <a:ext cx="514350" cy="571501"/>
          </a:xfrm>
          <a:prstGeom prst="rect">
            <a:avLst/>
          </a:prstGeom>
          <a:solidFill>
            <a:srgbClr val="003DA6"/>
          </a:solidFill>
          <a:ln>
            <a:solidFill>
              <a:srgbClr val="003DA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D85098A7-A659-4FF4-B267-D50C15EE943E}"/>
              </a:ext>
            </a:extLst>
          </p:cNvPr>
          <p:cNvSpPr/>
          <p:nvPr/>
        </p:nvSpPr>
        <p:spPr>
          <a:xfrm>
            <a:off x="11913704" y="0"/>
            <a:ext cx="276772" cy="1789043"/>
          </a:xfrm>
          <a:prstGeom prst="rect">
            <a:avLst/>
          </a:prstGeom>
          <a:solidFill>
            <a:srgbClr val="003DA6"/>
          </a:solidFill>
          <a:ln>
            <a:solidFill>
              <a:srgbClr val="003DA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p:sp>
        <p:nvSpPr>
          <p:cNvPr id="7" name="TextBox 8"/>
          <p:cNvSpPr txBox="1"/>
          <p:nvPr/>
        </p:nvSpPr>
        <p:spPr>
          <a:xfrm>
            <a:off x="257174" y="453563"/>
            <a:ext cx="11789513" cy="720197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endParaRPr lang="es-419" sz="2800" spc="370" dirty="0">
              <a:solidFill>
                <a:schemeClr val="accent5">
                  <a:lumMod val="75000"/>
                </a:schemeClr>
              </a:solidFill>
              <a:latin typeface="Aquawax Bold" panose="02000503020000020004"/>
            </a:endParaRPr>
          </a:p>
          <a:p>
            <a:pPr marL="457200" indent="-457200">
              <a:buFontTx/>
              <a:buChar char="-"/>
            </a:pPr>
            <a:r>
              <a:rPr lang="es-ES" sz="2800" spc="370" dirty="0">
                <a:solidFill>
                  <a:schemeClr val="accent5">
                    <a:lumMod val="75000"/>
                  </a:schemeClr>
                </a:solidFill>
                <a:latin typeface="Aquawax Bold" panose="02000503020000020004"/>
              </a:rPr>
              <a:t>Plazo del Convenio: 1 año.</a:t>
            </a:r>
          </a:p>
          <a:p>
            <a:pPr marL="457200" indent="-457200">
              <a:buFontTx/>
              <a:buChar char="-"/>
            </a:pPr>
            <a:endParaRPr lang="es-ES" sz="2800" spc="370" dirty="0">
              <a:solidFill>
                <a:schemeClr val="accent5">
                  <a:lumMod val="75000"/>
                </a:schemeClr>
              </a:solidFill>
              <a:latin typeface="Aquawax Bold" panose="02000503020000020004"/>
            </a:endParaRPr>
          </a:p>
          <a:p>
            <a:pPr marL="457200" indent="-457200">
              <a:buFontTx/>
              <a:buChar char="-"/>
            </a:pPr>
            <a:r>
              <a:rPr lang="es-ES" sz="2800" spc="370" dirty="0">
                <a:solidFill>
                  <a:schemeClr val="accent5">
                    <a:lumMod val="75000"/>
                  </a:schemeClr>
                </a:solidFill>
                <a:latin typeface="Aquawax Bold" panose="02000503020000020004"/>
              </a:rPr>
              <a:t>Pauta única para todas las empresas.</a:t>
            </a:r>
          </a:p>
          <a:p>
            <a:pPr marL="457200" indent="-457200">
              <a:buFontTx/>
              <a:buChar char="-"/>
            </a:pPr>
            <a:endParaRPr lang="es-ES" sz="2800" spc="370" dirty="0">
              <a:solidFill>
                <a:schemeClr val="accent5">
                  <a:lumMod val="75000"/>
                </a:schemeClr>
              </a:solidFill>
              <a:latin typeface="Aquawax Bold" panose="02000503020000020004"/>
            </a:endParaRPr>
          </a:p>
          <a:p>
            <a:pPr marL="457200" indent="-457200">
              <a:buFontTx/>
              <a:buChar char="-"/>
            </a:pPr>
            <a:r>
              <a:rPr lang="es-ES" sz="2800" spc="370" dirty="0">
                <a:solidFill>
                  <a:schemeClr val="accent5">
                    <a:lumMod val="75000"/>
                  </a:schemeClr>
                </a:solidFill>
                <a:latin typeface="Aquawax Bold" panose="02000503020000020004"/>
              </a:rPr>
              <a:t>Determinación de Sectores muy afectados: aquellos que fueron exonerados del pago de los aportes patronales según el artículo 2 de la Ley </a:t>
            </a:r>
            <a:r>
              <a:rPr lang="es-ES" sz="2800" spc="370" dirty="0" err="1">
                <a:solidFill>
                  <a:schemeClr val="accent5">
                    <a:lumMod val="75000"/>
                  </a:schemeClr>
                </a:solidFill>
                <a:latin typeface="Aquawax Bold" panose="02000503020000020004"/>
              </a:rPr>
              <a:t>Nº</a:t>
            </a:r>
            <a:r>
              <a:rPr lang="es-ES" sz="2800" spc="370" dirty="0">
                <a:solidFill>
                  <a:schemeClr val="accent5">
                    <a:lumMod val="75000"/>
                  </a:schemeClr>
                </a:solidFill>
                <a:latin typeface="Aquawax Bold" panose="02000503020000020004"/>
              </a:rPr>
              <a:t> 19.942.</a:t>
            </a:r>
          </a:p>
          <a:p>
            <a:pPr marL="457200" indent="-457200">
              <a:buFontTx/>
              <a:buChar char="-"/>
            </a:pPr>
            <a:endParaRPr lang="es-ES" sz="2800" spc="370" dirty="0">
              <a:solidFill>
                <a:schemeClr val="accent5">
                  <a:lumMod val="75000"/>
                </a:schemeClr>
              </a:solidFill>
              <a:latin typeface="Aquawax Bold" panose="02000503020000020004"/>
            </a:endParaRPr>
          </a:p>
          <a:p>
            <a:r>
              <a:rPr lang="es-ES" sz="2800" b="1" spc="370" dirty="0">
                <a:solidFill>
                  <a:schemeClr val="accent5">
                    <a:lumMod val="75000"/>
                  </a:schemeClr>
                </a:solidFill>
                <a:latin typeface="Aquawax Bold" panose="02000503020000020004"/>
              </a:rPr>
              <a:t>- 	Julio 2021: sin ajuste</a:t>
            </a:r>
          </a:p>
          <a:p>
            <a:r>
              <a:rPr lang="es-ES" sz="2800" b="1" spc="370" dirty="0">
                <a:solidFill>
                  <a:schemeClr val="accent5">
                    <a:lumMod val="75000"/>
                  </a:schemeClr>
                </a:solidFill>
                <a:latin typeface="Aquawax Bold" panose="02000503020000020004"/>
              </a:rPr>
              <a:t>-	Enero 2022: 3% </a:t>
            </a:r>
          </a:p>
          <a:p>
            <a:pPr marL="457200" indent="-457200">
              <a:buFontTx/>
              <a:buChar char="-"/>
            </a:pPr>
            <a:endParaRPr lang="es-ES" sz="2800" spc="370" dirty="0">
              <a:solidFill>
                <a:schemeClr val="accent5">
                  <a:lumMod val="75000"/>
                </a:schemeClr>
              </a:solidFill>
              <a:latin typeface="Aquawax Bold" panose="02000503020000020004"/>
            </a:endParaRPr>
          </a:p>
          <a:p>
            <a:pPr marL="457200" indent="-457200">
              <a:buFontTx/>
              <a:buChar char="-"/>
            </a:pPr>
            <a:endParaRPr lang="es-ES" sz="2800" spc="370" dirty="0">
              <a:solidFill>
                <a:schemeClr val="accent5">
                  <a:lumMod val="75000"/>
                </a:schemeClr>
              </a:solidFill>
              <a:latin typeface="Aquawax Bold" panose="02000503020000020004"/>
            </a:endParaRPr>
          </a:p>
          <a:p>
            <a:pPr marL="457200" indent="-457200">
              <a:buFontTx/>
              <a:buChar char="-"/>
            </a:pPr>
            <a:endParaRPr lang="es-ES" sz="2800" spc="370" dirty="0">
              <a:solidFill>
                <a:schemeClr val="accent5">
                  <a:lumMod val="75000"/>
                </a:schemeClr>
              </a:solidFill>
              <a:latin typeface="Aquawax Bold" panose="02000503020000020004"/>
            </a:endParaRPr>
          </a:p>
          <a:p>
            <a:r>
              <a:rPr lang="es-ES" sz="2800" b="1" spc="370" dirty="0">
                <a:solidFill>
                  <a:schemeClr val="accent5">
                    <a:lumMod val="75000"/>
                  </a:schemeClr>
                </a:solidFill>
                <a:latin typeface="Aquawax Bold" panose="02000503020000020004"/>
              </a:rPr>
              <a:t>	</a:t>
            </a:r>
            <a:endParaRPr lang="es-ES" sz="900" spc="370" dirty="0">
              <a:solidFill>
                <a:schemeClr val="accent5">
                  <a:lumMod val="75000"/>
                </a:schemeClr>
              </a:solidFill>
              <a:latin typeface="Aquawax Bold" panose="02000503020000020004"/>
            </a:endParaRPr>
          </a:p>
          <a:p>
            <a:endParaRPr lang="es-ES" sz="2400" spc="370" dirty="0">
              <a:solidFill>
                <a:schemeClr val="accent5">
                  <a:lumMod val="75000"/>
                </a:schemeClr>
              </a:solidFill>
              <a:latin typeface="Aquawax Bold" panose="02000503020000020004"/>
            </a:endParaRPr>
          </a:p>
          <a:p>
            <a:endParaRPr lang="en-US" sz="2400" spc="370" dirty="0">
              <a:solidFill>
                <a:schemeClr val="accent5">
                  <a:lumMod val="75000"/>
                </a:schemeClr>
              </a:solidFill>
              <a:latin typeface="Aquawax Bold" panose="02000503020000020004"/>
            </a:endParaRPr>
          </a:p>
        </p:txBody>
      </p:sp>
      <p:sp>
        <p:nvSpPr>
          <p:cNvPr id="8" name="TextBox 8">
            <a:extLst>
              <a:ext uri="{FF2B5EF4-FFF2-40B4-BE49-F238E27FC236}">
                <a16:creationId xmlns:a16="http://schemas.microsoft.com/office/drawing/2014/main" id="{801DE316-21D6-4445-93AD-B14062E02219}"/>
              </a:ext>
            </a:extLst>
          </p:cNvPr>
          <p:cNvSpPr txBox="1"/>
          <p:nvPr/>
        </p:nvSpPr>
        <p:spPr>
          <a:xfrm>
            <a:off x="257175" y="143486"/>
            <a:ext cx="11132654" cy="55399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r>
              <a:rPr lang="en-US" sz="3600" b="1" spc="370" dirty="0">
                <a:solidFill>
                  <a:schemeClr val="bg1"/>
                </a:solidFill>
                <a:highlight>
                  <a:srgbClr val="000080"/>
                </a:highlight>
                <a:latin typeface="Aquawax Bold" panose="02000503020000020004" pitchFamily="2" charset="0"/>
              </a:rPr>
              <a:t>2) </a:t>
            </a:r>
            <a:r>
              <a:rPr lang="en-US" sz="3600" b="1" spc="370" dirty="0" err="1">
                <a:solidFill>
                  <a:schemeClr val="bg1"/>
                </a:solidFill>
                <a:highlight>
                  <a:srgbClr val="000080"/>
                </a:highlight>
                <a:latin typeface="Aquawax Bold" panose="02000503020000020004" pitchFamily="2" charset="0"/>
              </a:rPr>
              <a:t>Sectores</a:t>
            </a:r>
            <a:r>
              <a:rPr lang="en-US" sz="3600" b="1" spc="370" dirty="0">
                <a:solidFill>
                  <a:schemeClr val="bg1"/>
                </a:solidFill>
                <a:highlight>
                  <a:srgbClr val="000080"/>
                </a:highlight>
                <a:latin typeface="Aquawax Bold" panose="02000503020000020004" pitchFamily="2" charset="0"/>
              </a:rPr>
              <a:t> </a:t>
            </a:r>
            <a:r>
              <a:rPr lang="en-US" sz="3600" b="1" spc="370" dirty="0" err="1">
                <a:solidFill>
                  <a:schemeClr val="bg1"/>
                </a:solidFill>
                <a:highlight>
                  <a:srgbClr val="000080"/>
                </a:highlight>
                <a:latin typeface="Aquawax Bold" panose="02000503020000020004" pitchFamily="2" charset="0"/>
              </a:rPr>
              <a:t>Muy</a:t>
            </a:r>
            <a:r>
              <a:rPr lang="en-US" sz="3600" b="1" spc="370" dirty="0">
                <a:solidFill>
                  <a:schemeClr val="bg1"/>
                </a:solidFill>
                <a:highlight>
                  <a:srgbClr val="000080"/>
                </a:highlight>
                <a:latin typeface="Aquawax Bold" panose="02000503020000020004" pitchFamily="2" charset="0"/>
              </a:rPr>
              <a:t> </a:t>
            </a:r>
            <a:r>
              <a:rPr lang="en-US" sz="3600" b="1" spc="370" dirty="0" err="1">
                <a:solidFill>
                  <a:schemeClr val="bg1"/>
                </a:solidFill>
                <a:highlight>
                  <a:srgbClr val="000080"/>
                </a:highlight>
                <a:latin typeface="Aquawax Bold" panose="02000503020000020004" pitchFamily="2" charset="0"/>
              </a:rPr>
              <a:t>Afectados</a:t>
            </a:r>
            <a:r>
              <a:rPr lang="en-US" sz="3600" b="1" spc="370" dirty="0">
                <a:solidFill>
                  <a:schemeClr val="bg1"/>
                </a:solidFill>
                <a:highlight>
                  <a:srgbClr val="000080"/>
                </a:highlight>
                <a:latin typeface="Aquawax Bold" panose="02000503020000020004" pitchFamily="2" charset="0"/>
              </a:rPr>
              <a:t> por la </a:t>
            </a:r>
            <a:r>
              <a:rPr lang="en-US" sz="3600" b="1" spc="370" dirty="0" err="1">
                <a:solidFill>
                  <a:schemeClr val="bg1"/>
                </a:solidFill>
                <a:highlight>
                  <a:srgbClr val="000080"/>
                </a:highlight>
                <a:latin typeface="Aquawax Bold" panose="02000503020000020004" pitchFamily="2" charset="0"/>
              </a:rPr>
              <a:t>Pandemia</a:t>
            </a:r>
            <a:endParaRPr lang="en-US" sz="3600" b="1" spc="370" dirty="0">
              <a:solidFill>
                <a:schemeClr val="bg1"/>
              </a:solidFill>
              <a:highlight>
                <a:srgbClr val="000080"/>
              </a:highlight>
              <a:latin typeface="Aquawax Bold" panose="0200050302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1807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 txBox="1">
            <a:spLocks/>
          </p:cNvSpPr>
          <p:nvPr/>
        </p:nvSpPr>
        <p:spPr>
          <a:xfrm>
            <a:off x="1524000" y="0"/>
            <a:ext cx="9144000" cy="3717032"/>
          </a:xfrm>
          <a:prstGeom prst="rect">
            <a:avLst/>
          </a:prstGeom>
          <a:solidFill>
            <a:srgbClr val="004A96"/>
          </a:solidFill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altLang="es-ES" sz="4000" b="1" dirty="0">
                <a:solidFill>
                  <a:schemeClr val="bg1"/>
                </a:solidFill>
                <a:latin typeface="+mn-lt"/>
              </a:rPr>
              <a:t>Muchas Gracias</a:t>
            </a:r>
            <a:br>
              <a:rPr lang="es-ES" altLang="es-ES" sz="4000" b="1" dirty="0">
                <a:solidFill>
                  <a:schemeClr val="bg1"/>
                </a:solidFill>
                <a:latin typeface="Aquawax" panose="02000503020000020004" pitchFamily="2" charset="0"/>
              </a:rPr>
            </a:br>
            <a:endParaRPr lang="es-UY" altLang="es-ES" sz="4000" b="1" dirty="0">
              <a:solidFill>
                <a:schemeClr val="bg1"/>
              </a:solidFill>
              <a:latin typeface="Aquawax" panose="02000503020000020004" pitchFamily="2" charset="0"/>
            </a:endParaRPr>
          </a:p>
        </p:txBody>
      </p:sp>
      <p:sp>
        <p:nvSpPr>
          <p:cNvPr id="8" name="2 Subtítulo"/>
          <p:cNvSpPr txBox="1">
            <a:spLocks/>
          </p:cNvSpPr>
          <p:nvPr/>
        </p:nvSpPr>
        <p:spPr>
          <a:xfrm>
            <a:off x="3157349" y="4932218"/>
            <a:ext cx="7020272" cy="1534048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marL="64008">
              <a:spcBef>
                <a:spcPts val="300"/>
              </a:spcBef>
              <a:buClr>
                <a:schemeClr val="accent3"/>
              </a:buClr>
              <a:defRPr/>
            </a:pPr>
            <a:endParaRPr lang="es-ES" sz="2400" dirty="0">
              <a:solidFill>
                <a:srgbClr val="004A96"/>
              </a:solidFill>
            </a:endParaRPr>
          </a:p>
          <a:p>
            <a:pPr marL="64008" algn="r">
              <a:spcBef>
                <a:spcPts val="300"/>
              </a:spcBef>
              <a:buClr>
                <a:schemeClr val="accent3"/>
              </a:buClr>
              <a:defRPr/>
            </a:pPr>
            <a:endParaRPr lang="es-ES" sz="2000" i="1" dirty="0">
              <a:solidFill>
                <a:srgbClr val="004A96"/>
              </a:solidFill>
              <a:latin typeface="Calibri"/>
            </a:endParaRPr>
          </a:p>
          <a:p>
            <a:pPr marL="64008" algn="r">
              <a:spcBef>
                <a:spcPts val="300"/>
              </a:spcBef>
              <a:buClr>
                <a:schemeClr val="accent3"/>
              </a:buClr>
              <a:defRPr/>
            </a:pPr>
            <a:endParaRPr lang="es-ES" sz="2400" dirty="0">
              <a:solidFill>
                <a:srgbClr val="004A96"/>
              </a:solidFill>
            </a:endParaRPr>
          </a:p>
          <a:p>
            <a:pPr marL="64008" algn="r">
              <a:spcBef>
                <a:spcPts val="300"/>
              </a:spcBef>
              <a:buClr>
                <a:schemeClr val="accent3"/>
              </a:buClr>
              <a:defRPr/>
            </a:pPr>
            <a:r>
              <a:rPr lang="es-ES" sz="2400" dirty="0">
                <a:solidFill>
                  <a:srgbClr val="004A96"/>
                </a:solidFill>
              </a:rPr>
              <a:t>Montevideo, 7 de julio de 2021</a:t>
            </a:r>
          </a:p>
          <a:p>
            <a:pPr marL="64008" algn="r">
              <a:spcBef>
                <a:spcPts val="300"/>
              </a:spcBef>
              <a:buClr>
                <a:schemeClr val="accent3"/>
              </a:buClr>
              <a:defRPr/>
            </a:pPr>
            <a:endParaRPr lang="es-UY" sz="2800" b="1" dirty="0">
              <a:solidFill>
                <a:srgbClr val="004A96"/>
              </a:solidFill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3629892" y="4087092"/>
            <a:ext cx="4904509" cy="8451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pic>
        <p:nvPicPr>
          <p:cNvPr id="7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8963" y="4499758"/>
            <a:ext cx="2098658" cy="792000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3" t="24294" r="53445" b="60888"/>
          <a:stretch/>
        </p:blipFill>
        <p:spPr bwMode="auto">
          <a:xfrm>
            <a:off x="1777271" y="4408183"/>
            <a:ext cx="5019307" cy="10480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A1ED17F2-693E-4854-B150-65E7D5C33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C2EAC-10E9-45EC-9B28-EEB9563B067B}" type="slidenum">
              <a:rPr lang="es-ES" smtClean="0"/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5535163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312</TotalTime>
  <Words>428</Words>
  <Application>Microsoft Office PowerPoint</Application>
  <PresentationFormat>Panorámica</PresentationFormat>
  <Paragraphs>80</Paragraphs>
  <Slides>8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4" baseType="lpstr">
      <vt:lpstr>Aquawax</vt:lpstr>
      <vt:lpstr>Aquawax Bold</vt:lpstr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Rodrigo Areal</dc:creator>
  <cp:lastModifiedBy>Cuarto Piso</cp:lastModifiedBy>
  <cp:revision>36</cp:revision>
  <dcterms:created xsi:type="dcterms:W3CDTF">2021-07-05T17:29:18Z</dcterms:created>
  <dcterms:modified xsi:type="dcterms:W3CDTF">2021-07-07T21:48:41Z</dcterms:modified>
</cp:coreProperties>
</file>